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Amatic SC"/>
      <p:regular r:id="rId25"/>
      <p:bold r:id="rId26"/>
    </p:embeddedFont>
    <p:embeddedFont>
      <p:font typeface="Source Code Pr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1" roundtripDataSignature="AMtx7mhmCp8upwAMLVL4zP3xkmjcMKqk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EE9AD07-B1AF-4110-8FD1-8516AB128D47}">
  <a:tblStyle styleId="{EEE9AD07-B1AF-4110-8FD1-8516AB128D4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maticSC-bold.fntdata"/><Relationship Id="rId25" Type="http://schemas.openxmlformats.org/officeDocument/2006/relationships/font" Target="fonts/AmaticSC-regular.fntdata"/><Relationship Id="rId28" Type="http://schemas.openxmlformats.org/officeDocument/2006/relationships/font" Target="fonts/SourceCodePro-bold.fntdata"/><Relationship Id="rId27" Type="http://schemas.openxmlformats.org/officeDocument/2006/relationships/font" Target="fonts/SourceCodePr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SourceCodePr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SourceCodePr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0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29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6" name="Google Shape;16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3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2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27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2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ripik.sharepoint.com/:x:/r/sites/Ripik.ai/_layouts/15/Doc.aspx?sourcedoc=%7BA42183B9-68D4-4085-95B4-6657DDDC8F06%7D&amp;file=Combined-Results.xlsx&amp;action=default&amp;mobileredirect=tru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5400"/>
              <a:t>SAM VARIANTS and REsults</a:t>
            </a:r>
            <a:endParaRPr sz="5400"/>
          </a:p>
        </p:txBody>
      </p:sp>
      <p:sp>
        <p:nvSpPr>
          <p:cNvPr id="57" name="Google Shape;57;p1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92100" lvl="0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Prajyot Kore, prajyot@ripik.ai</a:t>
            </a:r>
            <a:endParaRPr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1. Original (SAM-H)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11" name="Google Shape;1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750" y="1093850"/>
            <a:ext cx="6036097" cy="40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2. SAM-B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400" y="1093850"/>
            <a:ext cx="5871002" cy="39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3. SAM-L</a:t>
            </a:r>
            <a:endParaRPr/>
          </a:p>
        </p:txBody>
      </p:sp>
      <p:pic>
        <p:nvPicPr>
          <p:cNvPr id="123" name="Google Shape;12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250" y="1027600"/>
            <a:ext cx="5835127" cy="39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4. Slim-sAM 50</a:t>
            </a:r>
            <a:endParaRPr/>
          </a:p>
        </p:txBody>
      </p:sp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725" y="1093850"/>
            <a:ext cx="5957245" cy="399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5. Efficient-l1</a:t>
            </a:r>
            <a:endParaRPr/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325" y="1093850"/>
            <a:ext cx="6036072" cy="40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6. EfficientVit-l2</a:t>
            </a:r>
            <a:endParaRPr/>
          </a:p>
        </p:txBody>
      </p:sp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7075" y="1185325"/>
            <a:ext cx="5704152" cy="38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7. Efficientvit-xl0</a:t>
            </a:r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6475" y="1198500"/>
            <a:ext cx="5880100" cy="39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8. Efficientvit-xl1</a:t>
            </a:r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75" y="1093850"/>
            <a:ext cx="6036092" cy="40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Resource:</a:t>
            </a:r>
            <a:endParaRPr/>
          </a:p>
        </p:txBody>
      </p:sp>
      <p:sp>
        <p:nvSpPr>
          <p:cNvPr id="159" name="Google Shape;159;p1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Combined  result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311700" y="18502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SAM VAriants </a:t>
            </a:r>
            <a:endParaRPr/>
          </a:p>
        </p:txBody>
      </p:sp>
      <p:graphicFrame>
        <p:nvGraphicFramePr>
          <p:cNvPr id="63" name="Google Shape;63;p2"/>
          <p:cNvGraphicFramePr/>
          <p:nvPr/>
        </p:nvGraphicFramePr>
        <p:xfrm>
          <a:off x="2214925" y="902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{EEE9AD07-B1AF-4110-8FD1-8516AB128D47}</a:tableStyleId>
              </a:tblPr>
              <a:tblGrid>
                <a:gridCol w="2192200"/>
                <a:gridCol w="2228150"/>
              </a:tblGrid>
              <a:tr h="252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Model Name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Resolution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solidFill>
                      <a:srgbClr val="00FFFF"/>
                    </a:solidFil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SAM-h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 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SAM-L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1024x1024(check)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SAM-B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1024x1024(check)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EfficientVit-SAM -l1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512x512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EfficientVit-SAM -l2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512x512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EfficientVit-SAM -xl0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EfficientVit-SAM -xl1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7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Slim-SAM-uniform-50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1024x1024(check)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Slim-SAM-uniform-77</a:t>
                      </a:r>
                      <a:endParaRPr sz="1400" u="none" cap="none" strike="noStrik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1024x1024(chcek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Size Deviation from SAM-H</a:t>
            </a:r>
            <a:endParaRPr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6038" y="1427075"/>
            <a:ext cx="5371926" cy="314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2. Inference Latency </a:t>
            </a:r>
            <a:endParaRPr/>
          </a:p>
        </p:txBody>
      </p:sp>
      <p:pic>
        <p:nvPicPr>
          <p:cNvPr id="75" name="Google Shape;7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725" y="1037250"/>
            <a:ext cx="6252477" cy="410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5. AVg MAx Memory Usage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302" y="1228675"/>
            <a:ext cx="5664077" cy="371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3. Avg Max GPU Utilization (MB)</a:t>
            </a:r>
            <a:endParaRPr/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400" y="1235900"/>
            <a:ext cx="5702195" cy="37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4. Avg mpg values</a:t>
            </a:r>
            <a:endParaRPr/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102" y="1186950"/>
            <a:ext cx="5961021" cy="391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6. Current Memory and GPU Usage</a:t>
            </a:r>
            <a:endParaRPr/>
          </a:p>
        </p:txBody>
      </p:sp>
      <p:pic>
        <p:nvPicPr>
          <p:cNvPr id="99" name="Google Shape;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950" y="1449326"/>
            <a:ext cx="4361052" cy="286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3700" y="1449325"/>
            <a:ext cx="4192026" cy="27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5400"/>
              <a:t>Segmented Images</a:t>
            </a:r>
            <a:endParaRPr sz="5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